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8" r:id="rId3"/>
    <p:sldId id="259" r:id="rId4"/>
    <p:sldId id="261" r:id="rId5"/>
    <p:sldId id="260" r:id="rId6"/>
    <p:sldId id="262" r:id="rId7"/>
    <p:sldId id="264" r:id="rId8"/>
    <p:sldId id="257" r:id="rId9"/>
    <p:sldId id="265" r:id="rId10"/>
    <p:sldId id="267" r:id="rId11"/>
    <p:sldId id="268" r:id="rId12"/>
    <p:sldId id="273" r:id="rId13"/>
    <p:sldId id="269" r:id="rId14"/>
    <p:sldId id="272" r:id="rId15"/>
    <p:sldId id="270" r:id="rId16"/>
    <p:sldId id="271" r:id="rId17"/>
    <p:sldId id="266" r:id="rId18"/>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02" d="100"/>
          <a:sy n="102" d="100"/>
        </p:scale>
        <p:origin x="-24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54D589D-2135-485E-89A0-A8186AFFF8C0}" type="datetimeFigureOut">
              <a:rPr lang="en-GB" smtClean="0"/>
              <a:pPr/>
              <a:t>23/06/2020</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8025DB6-8103-41BB-99B2-9DDFFB80D192}"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8064CE98-9EB1-4FB0-9C23-A5FE88B071C6}" type="datetimeFigureOut">
              <a:rPr lang="en-GB" smtClean="0"/>
              <a:pPr/>
              <a:t>23/06/2020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012DD474-E07E-49B3-A1AF-A47AE0239543}"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smtClean="0">
              <a:latin typeface="Helvetica Neue"/>
              <a:ea typeface="Helvetica Neue"/>
              <a:cs typeface="Helvetica Neue"/>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smtClean="0">
              <a:latin typeface="Helvetica Neue"/>
              <a:ea typeface="Helvetica Neue"/>
              <a:cs typeface="Helvetica Neue"/>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Homelessness and Covid-19 – ‘not to let a pandemic go to waste’</a:t>
            </a:r>
            <a:endParaRPr lang="en-GB" dirty="0"/>
          </a:p>
        </p:txBody>
      </p:sp>
      <p:sp>
        <p:nvSpPr>
          <p:cNvPr id="3" name="Subtitle 2"/>
          <p:cNvSpPr>
            <a:spLocks noGrp="1"/>
          </p:cNvSpPr>
          <p:nvPr>
            <p:ph type="subTitle" idx="1"/>
          </p:nvPr>
        </p:nvSpPr>
        <p:spPr/>
        <p:txBody>
          <a:bodyPr/>
          <a:lstStyle/>
          <a:p>
            <a:r>
              <a:rPr lang="en-GB" dirty="0" smtClean="0"/>
              <a:t>John Budd</a:t>
            </a:r>
          </a:p>
          <a:p>
            <a:r>
              <a:rPr lang="en-GB" dirty="0" smtClean="0"/>
              <a:t>GP, Edinburgh Access Practice</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Outreach</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Daily clinic in </a:t>
            </a:r>
            <a:r>
              <a:rPr lang="en-GB" dirty="0" err="1" smtClean="0"/>
              <a:t>Covid</a:t>
            </a:r>
            <a:r>
              <a:rPr lang="en-GB" dirty="0" smtClean="0"/>
              <a:t> care unit</a:t>
            </a:r>
          </a:p>
          <a:p>
            <a:r>
              <a:rPr lang="en-GB" dirty="0" smtClean="0"/>
              <a:t>Twice weekly clinic in care shelter with 4 new Drs (FY1s)</a:t>
            </a:r>
          </a:p>
          <a:p>
            <a:r>
              <a:rPr lang="en-GB" dirty="0" smtClean="0"/>
              <a:t>Outreach clinic in Salvation Army day centre</a:t>
            </a:r>
          </a:p>
          <a:p>
            <a:r>
              <a:rPr lang="en-GB" dirty="0" smtClean="0"/>
              <a:t>Assertive outreach CPN – more than 30 patients fast tracked onto </a:t>
            </a:r>
            <a:r>
              <a:rPr lang="en-GB" dirty="0" smtClean="0"/>
              <a:t>OST</a:t>
            </a:r>
          </a:p>
          <a:p>
            <a:r>
              <a:rPr lang="en-GB" dirty="0" err="1" smtClean="0"/>
              <a:t>Streetwork</a:t>
            </a:r>
            <a:r>
              <a:rPr lang="en-GB" dirty="0" smtClean="0"/>
              <a:t>/Public Health issuing </a:t>
            </a:r>
            <a:r>
              <a:rPr lang="en-GB" dirty="0" err="1" smtClean="0"/>
              <a:t>Vapes</a:t>
            </a:r>
            <a:endParaRPr lang="en-GB" dirty="0" smtClean="0"/>
          </a:p>
          <a:p>
            <a:r>
              <a:rPr lang="en-GB" dirty="0" smtClean="0"/>
              <a:t>Mental health </a:t>
            </a:r>
            <a:r>
              <a:rPr lang="en-GB" dirty="0" err="1" smtClean="0"/>
              <a:t>telehealth</a:t>
            </a:r>
            <a:r>
              <a:rPr lang="en-GB" dirty="0" smtClean="0"/>
              <a:t> + link worker for each residential unit</a:t>
            </a:r>
          </a:p>
          <a:p>
            <a:r>
              <a:rPr lang="en-GB" dirty="0" smtClean="0"/>
              <a:t>EAP doors stayed open</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Intermediary care unit</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Partnership with Waverley Care, </a:t>
            </a:r>
            <a:r>
              <a:rPr lang="en-GB" dirty="0" err="1" smtClean="0"/>
              <a:t>Cyrenians</a:t>
            </a:r>
            <a:r>
              <a:rPr lang="en-GB" dirty="0" smtClean="0"/>
              <a:t>, RIDU and the Access Point, supported by Public Health</a:t>
            </a:r>
          </a:p>
          <a:p>
            <a:r>
              <a:rPr lang="en-GB" dirty="0" smtClean="0"/>
              <a:t>For safe early discharge of individuals with multiple complex needs</a:t>
            </a:r>
          </a:p>
          <a:p>
            <a:r>
              <a:rPr lang="en-GB" dirty="0" smtClean="0"/>
              <a:t>To free up hospital </a:t>
            </a:r>
            <a:r>
              <a:rPr lang="en-GB" dirty="0" err="1" smtClean="0"/>
              <a:t>Covid</a:t>
            </a:r>
            <a:r>
              <a:rPr lang="en-GB" dirty="0" smtClean="0"/>
              <a:t> capacity </a:t>
            </a:r>
          </a:p>
          <a:p>
            <a:r>
              <a:rPr lang="en-GB" dirty="0" smtClean="0"/>
              <a:t>Prevent readmissions</a:t>
            </a:r>
          </a:p>
          <a:p>
            <a:r>
              <a:rPr lang="en-GB" dirty="0" smtClean="0"/>
              <a:t>Address social and mental health/substance use problems</a:t>
            </a:r>
          </a:p>
          <a:p>
            <a:r>
              <a:rPr lang="en-GB" dirty="0" smtClean="0"/>
              <a:t>Link in with appropriate housing and community supports</a:t>
            </a:r>
          </a:p>
          <a:p>
            <a:r>
              <a:rPr lang="en-GB" dirty="0" smtClean="0"/>
              <a:t>11 </a:t>
            </a:r>
            <a:r>
              <a:rPr lang="en-GB" dirty="0" smtClean="0"/>
              <a:t>admissions over the last </a:t>
            </a:r>
            <a:r>
              <a:rPr lang="en-GB" dirty="0" smtClean="0"/>
              <a:t>7 </a:t>
            </a:r>
            <a:r>
              <a:rPr lang="en-GB" dirty="0" smtClean="0"/>
              <a:t>weeks</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Managed Alcohol Programme (MAP)</a:t>
            </a:r>
            <a:endParaRPr lang="en-GB" dirty="0"/>
          </a:p>
        </p:txBody>
      </p:sp>
      <p:sp>
        <p:nvSpPr>
          <p:cNvPr id="3" name="Content Placeholder 2"/>
          <p:cNvSpPr>
            <a:spLocks noGrp="1"/>
          </p:cNvSpPr>
          <p:nvPr>
            <p:ph idx="1"/>
          </p:nvPr>
        </p:nvSpPr>
        <p:spPr/>
        <p:txBody>
          <a:bodyPr/>
          <a:lstStyle/>
          <a:p>
            <a:r>
              <a:rPr lang="en-GB" dirty="0" smtClean="0"/>
              <a:t>For those in homelessness with long term alcohol dependence</a:t>
            </a:r>
          </a:p>
          <a:p>
            <a:r>
              <a:rPr lang="en-GB" dirty="0" smtClean="0"/>
              <a:t>Safe, supported accommodation with the provision of alcohol</a:t>
            </a:r>
          </a:p>
          <a:p>
            <a:r>
              <a:rPr lang="en-GB" dirty="0" smtClean="0"/>
              <a:t>3</a:t>
            </a:r>
            <a:r>
              <a:rPr lang="en-GB" baseline="30000" dirty="0" smtClean="0"/>
              <a:t>rd</a:t>
            </a:r>
            <a:r>
              <a:rPr lang="en-GB" dirty="0" smtClean="0"/>
              <a:t> sector run, with nurse led primary care input</a:t>
            </a:r>
          </a:p>
          <a:p>
            <a:r>
              <a:rPr lang="en-GB" dirty="0" smtClean="0"/>
              <a:t>An evidence based Harm Reduction Intervention</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Volunteering</a:t>
            </a:r>
            <a:endParaRPr lang="en-GB" dirty="0"/>
          </a:p>
        </p:txBody>
      </p:sp>
      <p:sp>
        <p:nvSpPr>
          <p:cNvPr id="3" name="Content Placeholder 2"/>
          <p:cNvSpPr>
            <a:spLocks noGrp="1"/>
          </p:cNvSpPr>
          <p:nvPr>
            <p:ph idx="1"/>
          </p:nvPr>
        </p:nvSpPr>
        <p:spPr/>
        <p:txBody>
          <a:bodyPr/>
          <a:lstStyle/>
          <a:p>
            <a:r>
              <a:rPr lang="en-GB" dirty="0" smtClean="0"/>
              <a:t>Opportunity for medical students to contribute + engage with those excluded – 30 students involved</a:t>
            </a:r>
          </a:p>
          <a:p>
            <a:r>
              <a:rPr lang="en-GB" dirty="0" smtClean="0"/>
              <a:t>Prescription delivery service</a:t>
            </a:r>
          </a:p>
          <a:p>
            <a:r>
              <a:rPr lang="en-GB" dirty="0" smtClean="0"/>
              <a:t>Methadone delivery to those isolating</a:t>
            </a:r>
          </a:p>
          <a:p>
            <a:r>
              <a:rPr lang="en-GB" dirty="0" smtClean="0"/>
              <a:t>FY1s involved in outreach clinics</a:t>
            </a:r>
          </a:p>
          <a:p>
            <a:r>
              <a:rPr lang="en-GB" dirty="0" smtClean="0"/>
              <a:t>Inclusion health education programme</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COVID-19 Inequalities (Disparities)</a:t>
            </a:r>
            <a:endParaRPr lang="en-GB" sz="3200" dirty="0"/>
          </a:p>
        </p:txBody>
      </p:sp>
      <p:sp>
        <p:nvSpPr>
          <p:cNvPr id="3" name="Content Placeholder 2"/>
          <p:cNvSpPr>
            <a:spLocks noGrp="1"/>
          </p:cNvSpPr>
          <p:nvPr>
            <p:ph idx="1"/>
          </p:nvPr>
        </p:nvSpPr>
        <p:spPr>
          <a:xfrm>
            <a:off x="457200" y="1143000"/>
            <a:ext cx="8229600" cy="4983163"/>
          </a:xfrm>
        </p:spPr>
        <p:txBody>
          <a:bodyPr>
            <a:normAutofit lnSpcReduction="10000"/>
          </a:bodyPr>
          <a:lstStyle/>
          <a:p>
            <a:r>
              <a:rPr lang="en-GB" sz="2800" dirty="0" smtClean="0"/>
              <a:t>Increased infection rates in deprived areas</a:t>
            </a:r>
          </a:p>
          <a:p>
            <a:r>
              <a:rPr lang="en-GB" sz="2800" dirty="0" smtClean="0"/>
              <a:t>x2 mortality rates in most deprived quintile </a:t>
            </a:r>
          </a:p>
          <a:p>
            <a:r>
              <a:rPr lang="en-GB" sz="2800" dirty="0" smtClean="0"/>
              <a:t>Increased confirmed infection rate in those that are NFA – estimated to be 1.6% of those rough sleeping</a:t>
            </a:r>
          </a:p>
          <a:p>
            <a:pPr>
              <a:buNone/>
            </a:pPr>
            <a:r>
              <a:rPr lang="en-GB" sz="2800" dirty="0" smtClean="0"/>
              <a:t>    (PHE. June’20)</a:t>
            </a:r>
          </a:p>
          <a:p>
            <a:r>
              <a:rPr lang="en-GB" sz="2800" dirty="0" smtClean="0"/>
              <a:t>61 % increase in age adjusted Covid-19 mortality rate in NYC homeless shelter users</a:t>
            </a:r>
          </a:p>
          <a:p>
            <a:pPr>
              <a:buNone/>
            </a:pPr>
            <a:r>
              <a:rPr lang="en-GB" sz="2800" dirty="0" smtClean="0"/>
              <a:t>    (Coalition for the homeless, New York. June’20)</a:t>
            </a:r>
          </a:p>
          <a:p>
            <a:pPr>
              <a:buNone/>
            </a:pPr>
            <a:endParaRPr lang="en-GB" sz="2800" dirty="0" smtClean="0"/>
          </a:p>
          <a:p>
            <a:pPr>
              <a:buNone/>
            </a:pPr>
            <a:r>
              <a:rPr lang="en-GB" sz="2800" dirty="0" smtClean="0"/>
              <a:t>    1 confirmed Covid-19 infection in EAP patients – probably hospital acquired</a:t>
            </a:r>
          </a:p>
          <a:p>
            <a:pPr>
              <a:buNone/>
            </a:pPr>
            <a:endParaRPr lang="en-GB" sz="2800" dirty="0" smtClean="0"/>
          </a:p>
          <a:p>
            <a:pPr>
              <a:buNone/>
            </a:pP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Going forward</a:t>
            </a:r>
            <a:endParaRPr lang="en-GB" dirty="0"/>
          </a:p>
        </p:txBody>
      </p:sp>
      <p:sp>
        <p:nvSpPr>
          <p:cNvPr id="3" name="Content Placeholder 2"/>
          <p:cNvSpPr>
            <a:spLocks noGrp="1"/>
          </p:cNvSpPr>
          <p:nvPr>
            <p:ph idx="1"/>
          </p:nvPr>
        </p:nvSpPr>
        <p:spPr/>
        <p:txBody>
          <a:bodyPr>
            <a:normAutofit/>
          </a:bodyPr>
          <a:lstStyle/>
          <a:p>
            <a:r>
              <a:rPr lang="en-GB" dirty="0" smtClean="0"/>
              <a:t>Ensure no returning to the street</a:t>
            </a:r>
          </a:p>
          <a:p>
            <a:r>
              <a:rPr lang="en-GB" dirty="0" smtClean="0"/>
              <a:t>Continuation of many of the </a:t>
            </a:r>
            <a:r>
              <a:rPr lang="en-GB" dirty="0" err="1" smtClean="0"/>
              <a:t>Covid</a:t>
            </a:r>
            <a:r>
              <a:rPr lang="en-GB" dirty="0" smtClean="0"/>
              <a:t> initiatives – inc. same day prescribing OST</a:t>
            </a:r>
          </a:p>
          <a:p>
            <a:r>
              <a:rPr lang="en-GB" dirty="0" smtClean="0"/>
              <a:t>Establishment of a residential Managed Alcohol Programme (MAP)</a:t>
            </a:r>
          </a:p>
          <a:p>
            <a:r>
              <a:rPr lang="en-GB" dirty="0" smtClean="0"/>
              <a:t>Build on experience of joint working with 3</a:t>
            </a:r>
            <a:r>
              <a:rPr lang="en-GB" baseline="30000" dirty="0" smtClean="0"/>
              <a:t>rd</a:t>
            </a:r>
            <a:r>
              <a:rPr lang="en-GB" dirty="0" smtClean="0"/>
              <a:t> sector, housing and public health.</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Reflections</a:t>
            </a:r>
            <a:endParaRPr lang="en-GB" dirty="0"/>
          </a:p>
        </p:txBody>
      </p:sp>
      <p:sp>
        <p:nvSpPr>
          <p:cNvPr id="3" name="Content Placeholder 2"/>
          <p:cNvSpPr>
            <a:spLocks noGrp="1"/>
          </p:cNvSpPr>
          <p:nvPr>
            <p:ph idx="1"/>
          </p:nvPr>
        </p:nvSpPr>
        <p:spPr/>
        <p:txBody>
          <a:bodyPr>
            <a:normAutofit/>
          </a:bodyPr>
          <a:lstStyle/>
          <a:p>
            <a:r>
              <a:rPr lang="en-GB" dirty="0" smtClean="0"/>
              <a:t>Only 1 confirmed </a:t>
            </a:r>
            <a:r>
              <a:rPr lang="en-GB" dirty="0" err="1" smtClean="0"/>
              <a:t>Covid</a:t>
            </a:r>
            <a:r>
              <a:rPr lang="en-GB" dirty="0" smtClean="0"/>
              <a:t> +</a:t>
            </a:r>
            <a:r>
              <a:rPr lang="en-GB" dirty="0" err="1" smtClean="0"/>
              <a:t>ve</a:t>
            </a:r>
            <a:r>
              <a:rPr lang="en-GB" dirty="0" smtClean="0"/>
              <a:t> patient;</a:t>
            </a:r>
          </a:p>
          <a:p>
            <a:pPr>
              <a:buNone/>
            </a:pPr>
            <a:r>
              <a:rPr lang="en-GB" dirty="0" smtClean="0"/>
              <a:t>?   Luck </a:t>
            </a:r>
          </a:p>
          <a:p>
            <a:pPr>
              <a:buNone/>
            </a:pPr>
            <a:r>
              <a:rPr lang="en-GB" dirty="0" smtClean="0"/>
              <a:t>?   Result of multiple interventions inc housing</a:t>
            </a:r>
          </a:p>
          <a:p>
            <a:pPr>
              <a:buNone/>
            </a:pPr>
            <a:r>
              <a:rPr lang="en-GB" dirty="0" smtClean="0"/>
              <a:t>?   Reflects the depth and extent of the exclusion from mainstream society experienced by those in homelessness</a:t>
            </a:r>
          </a:p>
          <a:p>
            <a:r>
              <a:rPr lang="en-GB" dirty="0" smtClean="0"/>
              <a:t>Issue of no recourse to public funds</a:t>
            </a:r>
          </a:p>
          <a:p>
            <a:r>
              <a:rPr lang="en-GB" dirty="0" smtClean="0"/>
              <a:t>A</a:t>
            </a:r>
            <a:r>
              <a:rPr lang="en-GB" dirty="0" smtClean="0"/>
              <a:t>n </a:t>
            </a:r>
            <a:r>
              <a:rPr lang="en-GB" dirty="0" smtClean="0"/>
              <a:t>opportunity for ‘headspace’</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755650" y="1628775"/>
            <a:ext cx="8091488" cy="4060825"/>
          </a:xfrm>
          <a:prstGeom prst="rect">
            <a:avLst/>
          </a:prstGeom>
          <a:noFill/>
          <a:ln w="9525">
            <a:noFill/>
            <a:miter lim="800000"/>
            <a:headEnd/>
            <a:tailEnd/>
          </a:ln>
        </p:spPr>
        <p:txBody>
          <a:bodyPr wrap="none">
            <a:spAutoFit/>
          </a:bodyPr>
          <a:lstStyle/>
          <a:p>
            <a:r>
              <a:rPr lang="en-GB" altLang="en-US" sz="2600" b="1" dirty="0" smtClean="0">
                <a:latin typeface="Arial Narrow" pitchFamily="34" charset="0"/>
              </a:rPr>
              <a:t>Solidarity with patients</a:t>
            </a:r>
            <a:endParaRPr lang="en-GB" altLang="en-US" sz="2600" b="1" dirty="0">
              <a:latin typeface="Arial Narrow" pitchFamily="34" charset="0"/>
            </a:endParaRPr>
          </a:p>
          <a:p>
            <a:endParaRPr lang="en-GB" altLang="en-US" sz="2600" b="1" dirty="0">
              <a:latin typeface="Arial Narrow" pitchFamily="34" charset="0"/>
            </a:endParaRPr>
          </a:p>
          <a:p>
            <a:endParaRPr lang="en-GB" altLang="en-US" sz="2600" b="1" dirty="0">
              <a:latin typeface="Arial Narrow" pitchFamily="34" charset="0"/>
            </a:endParaRPr>
          </a:p>
          <a:p>
            <a:endParaRPr lang="en-GB" altLang="en-US" sz="2600" b="1" dirty="0">
              <a:latin typeface="Arial Narrow" pitchFamily="34" charset="0"/>
            </a:endParaRPr>
          </a:p>
          <a:p>
            <a:r>
              <a:rPr lang="en-GB" altLang="en-US" sz="2600" b="1" dirty="0">
                <a:latin typeface="Arial Narrow" pitchFamily="34" charset="0"/>
              </a:rPr>
              <a:t>Initially face to face, eventually side by side</a:t>
            </a:r>
          </a:p>
          <a:p>
            <a:endParaRPr lang="en-GB" altLang="en-US" sz="2600" b="1" dirty="0">
              <a:solidFill>
                <a:schemeClr val="bg1"/>
              </a:solidFill>
              <a:latin typeface="Arial Narrow" pitchFamily="34" charset="0"/>
            </a:endParaRPr>
          </a:p>
          <a:p>
            <a:endParaRPr lang="en-GB" altLang="en-US" sz="2600" b="1" dirty="0">
              <a:latin typeface="Arial Narrow" pitchFamily="34" charset="0"/>
            </a:endParaRPr>
          </a:p>
          <a:p>
            <a:endParaRPr lang="en-GB" altLang="en-US" sz="2600" b="1" dirty="0">
              <a:latin typeface="Arial Narrow" pitchFamily="34" charset="0"/>
            </a:endParaRPr>
          </a:p>
          <a:p>
            <a:r>
              <a:rPr lang="en-GB" altLang="en-US" sz="2600" b="1" dirty="0">
                <a:latin typeface="Arial Narrow" pitchFamily="34" charset="0"/>
              </a:rPr>
              <a:t>					Julian Tudor Hart</a:t>
            </a:r>
          </a:p>
          <a:p>
            <a:r>
              <a:rPr lang="en-GB" altLang="en-US" sz="2600" b="1" dirty="0">
                <a:latin typeface="Arial Narrow" pitchFamily="34" charset="0"/>
              </a:rPr>
              <a:t>					A NEW KIND OF DOCTOR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fontScale="90000"/>
          </a:bodyPr>
          <a:lstStyle/>
          <a:p>
            <a:r>
              <a:rPr lang="en-GB" sz="4800">
                <a:solidFill>
                  <a:schemeClr val="bg2"/>
                </a:solidFill>
              </a:rPr>
              <a:t/>
            </a:r>
            <a:br>
              <a:rPr lang="en-GB" sz="4800">
                <a:solidFill>
                  <a:schemeClr val="bg2"/>
                </a:solidFill>
              </a:rPr>
            </a:br>
            <a:r>
              <a:rPr lang="en-GB" sz="4800">
                <a:solidFill>
                  <a:schemeClr val="bg2"/>
                </a:solidFill>
              </a:rPr>
              <a:t>The Conditions of the Working Classes in England</a:t>
            </a:r>
            <a:br>
              <a:rPr lang="en-GB" sz="4800">
                <a:solidFill>
                  <a:schemeClr val="bg2"/>
                </a:solidFill>
              </a:rPr>
            </a:br>
            <a:endParaRPr lang="en-GB" sz="4800">
              <a:solidFill>
                <a:schemeClr val="bg2"/>
              </a:solidFill>
            </a:endParaRPr>
          </a:p>
        </p:txBody>
      </p:sp>
      <p:sp>
        <p:nvSpPr>
          <p:cNvPr id="57347" name="Rectangle 3"/>
          <p:cNvSpPr>
            <a:spLocks noGrp="1" noChangeArrowheads="1"/>
          </p:cNvSpPr>
          <p:nvPr>
            <p:ph type="body" idx="1"/>
          </p:nvPr>
        </p:nvSpPr>
        <p:spPr/>
        <p:txBody>
          <a:bodyPr/>
          <a:lstStyle/>
          <a:p>
            <a:r>
              <a:rPr lang="en-GB" i="1" dirty="0"/>
              <a:t>‘How is it possible under such conditions, for the lower class to be healthy and long lived? What else can be expected than an excessive mortality, an unbroken series of epidemics, a progressive deterioration in the physique of the working population?’</a:t>
            </a:r>
          </a:p>
          <a:p>
            <a:pPr>
              <a:buFontTx/>
              <a:buNone/>
            </a:pPr>
            <a:r>
              <a:rPr lang="en-GB" i="1" dirty="0"/>
              <a:t>	 </a:t>
            </a:r>
            <a:r>
              <a:rPr lang="en-GB" dirty="0" smtClean="0"/>
              <a:t>(The Condition of the Working Class in England in 1844. Engels 1845)</a:t>
            </a:r>
            <a:endParaRPr lang="en-GB" dirty="0"/>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p:cNvSpPr>
          <p:nvPr>
            <p:ph type="title"/>
          </p:nvPr>
        </p:nvSpPr>
        <p:spPr>
          <a:xfrm>
            <a:off x="669925" y="312738"/>
            <a:ext cx="7804150" cy="1517650"/>
          </a:xfrm>
        </p:spPr>
        <p:txBody>
          <a:bodyPr>
            <a:normAutofit fontScale="90000"/>
          </a:bodyPr>
          <a:lstStyle/>
          <a:p>
            <a:pPr defTabSz="344488" eaLnBrk="1"/>
            <a:r>
              <a:rPr lang="en-US" altLang="en-US" sz="4700" smtClean="0"/>
              <a:t>Who are the severely marginalised in our society?</a:t>
            </a:r>
          </a:p>
        </p:txBody>
      </p:sp>
      <p:sp>
        <p:nvSpPr>
          <p:cNvPr id="20483" name="Rectangle 2"/>
          <p:cNvSpPr>
            <a:spLocks noGrp="1"/>
          </p:cNvSpPr>
          <p:nvPr>
            <p:ph type="body" idx="1"/>
          </p:nvPr>
        </p:nvSpPr>
        <p:spPr>
          <a:xfrm>
            <a:off x="669925" y="1504950"/>
            <a:ext cx="7804150" cy="4419600"/>
          </a:xfrm>
        </p:spPr>
        <p:txBody>
          <a:bodyPr/>
          <a:lstStyle/>
          <a:p>
            <a:pPr eaLnBrk="1"/>
            <a:r>
              <a:rPr lang="en-US" altLang="en-US" smtClean="0"/>
              <a:t>On the extreme margins of social disadvantage are adults involved in the homelessness, substance misuse  and criminal justice systems, with poverty and mental ill health almost universal </a:t>
            </a:r>
          </a:p>
        </p:txBody>
      </p:sp>
      <p:pic>
        <p:nvPicPr>
          <p:cNvPr id="20484" name="Picture 3" descr="image.png"/>
          <p:cNvPicPr>
            <a:picLocks noChangeAspect="1"/>
          </p:cNvPicPr>
          <p:nvPr/>
        </p:nvPicPr>
        <p:blipFill>
          <a:blip r:embed="rId3" cstate="print"/>
          <a:srcRect/>
          <a:stretch>
            <a:fillRect/>
          </a:stretch>
        </p:blipFill>
        <p:spPr bwMode="auto">
          <a:xfrm>
            <a:off x="1724025" y="3913188"/>
            <a:ext cx="4835525" cy="2774950"/>
          </a:xfrm>
          <a:prstGeom prst="rect">
            <a:avLst/>
          </a:prstGeom>
          <a:noFill/>
          <a:ln w="12700">
            <a:noFill/>
            <a:miter lim="400000"/>
            <a:headEnd/>
            <a:tailEnd/>
          </a:ln>
        </p:spPr>
      </p:pic>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Grp="1"/>
          </p:cNvSpPr>
          <p:nvPr>
            <p:ph type="title"/>
          </p:nvPr>
        </p:nvSpPr>
        <p:spPr>
          <a:xfrm>
            <a:off x="669925" y="312738"/>
            <a:ext cx="7804150" cy="1517650"/>
          </a:xfrm>
        </p:spPr>
        <p:txBody>
          <a:bodyPr>
            <a:normAutofit fontScale="90000"/>
          </a:bodyPr>
          <a:lstStyle/>
          <a:p>
            <a:pPr defTabSz="344488" eaLnBrk="1"/>
            <a:r>
              <a:rPr lang="en-US" altLang="en-US" sz="4700" smtClean="0"/>
              <a:t>Severe and multiple disadvantage</a:t>
            </a:r>
          </a:p>
        </p:txBody>
      </p:sp>
      <p:sp>
        <p:nvSpPr>
          <p:cNvPr id="21507" name="Rectangle 2"/>
          <p:cNvSpPr>
            <a:spLocks noGrp="1"/>
          </p:cNvSpPr>
          <p:nvPr>
            <p:ph type="body" idx="1"/>
          </p:nvPr>
        </p:nvSpPr>
        <p:spPr>
          <a:xfrm>
            <a:off x="669925" y="1830388"/>
            <a:ext cx="7804150" cy="4419600"/>
          </a:xfrm>
        </p:spPr>
        <p:txBody>
          <a:bodyPr>
            <a:normAutofit lnSpcReduction="10000"/>
          </a:bodyPr>
          <a:lstStyle/>
          <a:p>
            <a:pPr marL="206375" indent="-206375" eaLnBrk="1"/>
            <a:r>
              <a:rPr lang="en-US" altLang="en-US" smtClean="0"/>
              <a:t>Why is this disadvantaged group different?</a:t>
            </a:r>
          </a:p>
          <a:p>
            <a:pPr marL="206375" indent="-206375" eaLnBrk="1"/>
            <a:r>
              <a:rPr lang="en-US" altLang="en-US" smtClean="0"/>
              <a:t>‘Distinguishable from the other forms of social disadvantage because of the </a:t>
            </a:r>
            <a:r>
              <a:rPr lang="en-US" altLang="en-US" b="1" smtClean="0">
                <a:latin typeface="Helvetica" pitchFamily="34" charset="0"/>
                <a:cs typeface="Helvetica" pitchFamily="34" charset="0"/>
                <a:sym typeface="Helvetica" pitchFamily="34" charset="0"/>
              </a:rPr>
              <a:t>degree of stigma and dislocation from societal norms</a:t>
            </a:r>
            <a:r>
              <a:rPr lang="en-US" altLang="en-US" smtClean="0"/>
              <a:t> that these intersecting experiences represent… as they push people to the edge of the mainstream’</a:t>
            </a:r>
          </a:p>
          <a:p>
            <a:pPr marL="206375" indent="-206375" algn="r" eaLnBrk="1">
              <a:buFont typeface="Arial" pitchFamily="34" charset="0"/>
              <a:buNone/>
            </a:pPr>
            <a:r>
              <a:rPr lang="en-US" altLang="en-US" sz="1700" i="1" smtClean="0">
                <a:latin typeface="Helvetica" pitchFamily="34" charset="0"/>
                <a:cs typeface="Helvetica" pitchFamily="34" charset="0"/>
                <a:sym typeface="Helvetica" pitchFamily="34" charset="0"/>
              </a:rPr>
              <a:t>Hard Edges: Mapping severe and multiple disadvantage.</a:t>
            </a:r>
            <a:r>
              <a:rPr lang="en-US" altLang="en-US" sz="1700" smtClean="0"/>
              <a:t> Lankelly Chase Foundation. 2015. http://lankellychase.org.uk/multiple-disadvantage/publications/hard-edges/</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GB" dirty="0" smtClean="0"/>
              <a:t>Burden of Disease </a:t>
            </a:r>
            <a:br>
              <a:rPr lang="en-GB" dirty="0" smtClean="0"/>
            </a:br>
            <a:endParaRPr lang="en-GB" sz="3600" dirty="0"/>
          </a:p>
        </p:txBody>
      </p:sp>
      <p:sp>
        <p:nvSpPr>
          <p:cNvPr id="3" name="Content Placeholder 2"/>
          <p:cNvSpPr>
            <a:spLocks noGrp="1"/>
          </p:cNvSpPr>
          <p:nvPr>
            <p:ph idx="1"/>
          </p:nvPr>
        </p:nvSpPr>
        <p:spPr>
          <a:xfrm>
            <a:off x="457200" y="1143000"/>
            <a:ext cx="8229600" cy="5486400"/>
          </a:xfrm>
        </p:spPr>
        <p:txBody>
          <a:bodyPr>
            <a:normAutofit fontScale="77500" lnSpcReduction="20000"/>
          </a:bodyPr>
          <a:lstStyle/>
          <a:p>
            <a:r>
              <a:rPr lang="en-GB" dirty="0" smtClean="0"/>
              <a:t>150 randomly sampled EAP patients, 78% men, Av. Age 39.4 yrs</a:t>
            </a:r>
          </a:p>
          <a:p>
            <a:r>
              <a:rPr lang="en-GB" dirty="0" smtClean="0"/>
              <a:t>86.7% of patients with a long term physical health problem – av. no. per person is 3 conditions</a:t>
            </a:r>
          </a:p>
          <a:p>
            <a:r>
              <a:rPr lang="en-GB" dirty="0" smtClean="0"/>
              <a:t>28 % suffer with chronic pain</a:t>
            </a:r>
          </a:p>
          <a:p>
            <a:r>
              <a:rPr lang="en-GB" dirty="0" smtClean="0"/>
              <a:t>87% with a long term mental health condition </a:t>
            </a:r>
          </a:p>
          <a:p>
            <a:r>
              <a:rPr lang="en-GB" dirty="0" smtClean="0"/>
              <a:t>History of attempted suicide or self harm in 36%</a:t>
            </a:r>
          </a:p>
          <a:p>
            <a:r>
              <a:rPr lang="en-GB" dirty="0" smtClean="0"/>
              <a:t>73% drug use problem, 37 % alcohol problem</a:t>
            </a:r>
          </a:p>
          <a:p>
            <a:r>
              <a:rPr lang="en-GB" dirty="0" smtClean="0"/>
              <a:t>70 % with triple morbidity of physical, mental health and substance use problems</a:t>
            </a:r>
          </a:p>
          <a:p>
            <a:r>
              <a:rPr lang="en-GB" dirty="0" smtClean="0"/>
              <a:t>33% with a recorded history of childhood abuse or neglect</a:t>
            </a:r>
          </a:p>
          <a:p>
            <a:r>
              <a:rPr lang="en-GB" dirty="0" smtClean="0"/>
              <a:t>30% had been in prison in the previous year</a:t>
            </a:r>
          </a:p>
          <a:p>
            <a:r>
              <a:rPr lang="en-GB" dirty="0" smtClean="0"/>
              <a:t>In 2014, over 30 % admitted to hospital</a:t>
            </a:r>
          </a:p>
          <a:p>
            <a:r>
              <a:rPr lang="en-GB" dirty="0" smtClean="0"/>
              <a:t>Health profile comparable to that of a general population cohort in their 80s</a:t>
            </a:r>
          </a:p>
          <a:p>
            <a:endParaRPr lang="en-GB" dirty="0" smtClean="0"/>
          </a:p>
          <a:p>
            <a:endParaRPr lang="en-GB" dirty="0" smtClean="0"/>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Content Placeholder 1"/>
          <p:cNvSpPr>
            <a:spLocks noGrp="1"/>
          </p:cNvSpPr>
          <p:nvPr>
            <p:ph idx="1"/>
          </p:nvPr>
        </p:nvSpPr>
        <p:spPr/>
        <p:txBody>
          <a:bodyPr>
            <a:normAutofit fontScale="92500" lnSpcReduction="20000"/>
          </a:bodyPr>
          <a:lstStyle/>
          <a:p>
            <a:r>
              <a:rPr lang="en-GB" dirty="0" smtClean="0"/>
              <a:t>Homeless men 8x and women 12x increase in SMRs (Aldridge et al, Lancet Nov’17)</a:t>
            </a:r>
          </a:p>
          <a:p>
            <a:endParaRPr lang="en-GB" dirty="0" smtClean="0"/>
          </a:p>
          <a:p>
            <a:r>
              <a:rPr lang="en-GB" dirty="0" smtClean="0"/>
              <a:t>Drugs, heart disease and stroke, and, for men, alcohol and, for women, cancer are the most common causes of death (Waugh et al, Scot Gov. June’18)</a:t>
            </a:r>
          </a:p>
          <a:p>
            <a:endParaRPr lang="en-GB" dirty="0" smtClean="0"/>
          </a:p>
          <a:p>
            <a:r>
              <a:rPr lang="en-GB" dirty="0" smtClean="0"/>
              <a:t>Average age of death 46.5 years , but 41 years for women (EAP audit 2018)</a:t>
            </a:r>
          </a:p>
        </p:txBody>
      </p:sp>
      <p:sp>
        <p:nvSpPr>
          <p:cNvPr id="3" name="Title 2"/>
          <p:cNvSpPr>
            <a:spLocks noGrp="1"/>
          </p:cNvSpPr>
          <p:nvPr>
            <p:ph type="title"/>
          </p:nvPr>
        </p:nvSpPr>
        <p:spPr/>
        <p:txBody>
          <a:bodyPr/>
          <a:lstStyle/>
          <a:p>
            <a:pPr fontAlgn="auto">
              <a:spcAft>
                <a:spcPts val="0"/>
              </a:spcAft>
              <a:defRPr/>
            </a:pPr>
            <a:r>
              <a:rPr lang="en-GB" dirty="0" smtClean="0"/>
              <a:t>Ultimate Burden</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Triage-Assess-Cohort-Care</a:t>
            </a:r>
            <a:br>
              <a:rPr lang="en-GB" dirty="0" smtClean="0"/>
            </a:br>
            <a:r>
              <a:rPr lang="en-GB" sz="1600" dirty="0" smtClean="0"/>
              <a:t>Al Story and Andrew Hayward, Centre for Inclusion Health, UCL. March’20</a:t>
            </a:r>
            <a:endParaRPr lang="en-GB" sz="1600" dirty="0"/>
          </a:p>
        </p:txBody>
      </p:sp>
      <p:sp>
        <p:nvSpPr>
          <p:cNvPr id="3" name="Content Placeholder 2"/>
          <p:cNvSpPr>
            <a:spLocks noGrp="1"/>
          </p:cNvSpPr>
          <p:nvPr>
            <p:ph idx="1"/>
          </p:nvPr>
        </p:nvSpPr>
        <p:spPr/>
        <p:txBody>
          <a:bodyPr>
            <a:normAutofit fontScale="47500" lnSpcReduction="20000"/>
          </a:bodyPr>
          <a:lstStyle/>
          <a:p>
            <a:pPr>
              <a:buNone/>
            </a:pPr>
            <a:r>
              <a:rPr lang="en-GB" dirty="0" smtClean="0"/>
              <a:t>• We have previously demonstrated that 41% of homeless people are now</a:t>
            </a:r>
          </a:p>
          <a:p>
            <a:pPr>
              <a:buNone/>
            </a:pPr>
            <a:r>
              <a:rPr lang="en-GB" dirty="0" smtClean="0"/>
              <a:t>considered at high risk - primarily due to high levels of chronic illness.</a:t>
            </a:r>
          </a:p>
          <a:p>
            <a:pPr>
              <a:buNone/>
            </a:pPr>
            <a:endParaRPr lang="en-GB" dirty="0" smtClean="0"/>
          </a:p>
          <a:p>
            <a:pPr>
              <a:buNone/>
            </a:pPr>
            <a:r>
              <a:rPr lang="en-GB" dirty="0" smtClean="0"/>
              <a:t>• People who are street homeless, living in hostels (with shared dining,</a:t>
            </a:r>
          </a:p>
          <a:p>
            <a:pPr>
              <a:buNone/>
            </a:pPr>
            <a:r>
              <a:rPr lang="en-GB" dirty="0" smtClean="0"/>
              <a:t>bathroom and toileting facilities and sometimes with shared rooms), and</a:t>
            </a:r>
          </a:p>
          <a:p>
            <a:pPr>
              <a:buNone/>
            </a:pPr>
            <a:r>
              <a:rPr lang="en-GB" dirty="0" smtClean="0"/>
              <a:t>emergency accommodation will not be able to follow government advice.</a:t>
            </a:r>
          </a:p>
          <a:p>
            <a:pPr>
              <a:buNone/>
            </a:pPr>
            <a:endParaRPr lang="en-GB" dirty="0" smtClean="0"/>
          </a:p>
          <a:p>
            <a:pPr>
              <a:buNone/>
            </a:pPr>
            <a:r>
              <a:rPr lang="en-GB" dirty="0" smtClean="0"/>
              <a:t>• Homeless people who develop symptoms of COVID-19 are not currently</a:t>
            </a:r>
          </a:p>
          <a:p>
            <a:pPr>
              <a:buNone/>
            </a:pPr>
            <a:r>
              <a:rPr lang="en-GB" dirty="0" smtClean="0"/>
              <a:t>able to follow government advice to self-isolate.</a:t>
            </a:r>
          </a:p>
          <a:p>
            <a:pPr>
              <a:buNone/>
            </a:pPr>
            <a:endParaRPr lang="en-GB" dirty="0" smtClean="0"/>
          </a:p>
          <a:p>
            <a:pPr>
              <a:buNone/>
            </a:pPr>
            <a:r>
              <a:rPr lang="en-GB" dirty="0" smtClean="0"/>
              <a:t>• In communal settings there will be a very high likelihood of outbreaks with</a:t>
            </a:r>
          </a:p>
          <a:p>
            <a:pPr>
              <a:buNone/>
            </a:pPr>
            <a:r>
              <a:rPr lang="en-GB" dirty="0" smtClean="0"/>
              <a:t>high attack rates.</a:t>
            </a:r>
          </a:p>
          <a:p>
            <a:pPr>
              <a:buNone/>
            </a:pPr>
            <a:endParaRPr lang="en-GB" dirty="0" smtClean="0"/>
          </a:p>
          <a:p>
            <a:pPr>
              <a:buNone/>
            </a:pPr>
            <a:r>
              <a:rPr lang="en-GB" dirty="0" smtClean="0"/>
              <a:t>• High levels of </a:t>
            </a:r>
            <a:r>
              <a:rPr lang="en-GB" dirty="0" err="1" smtClean="0"/>
              <a:t>comorbidity</a:t>
            </a:r>
            <a:r>
              <a:rPr lang="en-GB" dirty="0" smtClean="0"/>
              <a:t> will result in high case fatality rates if infected</a:t>
            </a:r>
          </a:p>
          <a:p>
            <a:pPr>
              <a:buNone/>
            </a:pPr>
            <a:endParaRPr lang="en-GB" dirty="0" smtClean="0"/>
          </a:p>
          <a:p>
            <a:pPr>
              <a:buNone/>
            </a:pPr>
            <a:r>
              <a:rPr lang="en-GB" sz="6700" dirty="0" err="1" smtClean="0"/>
              <a:t>Covid</a:t>
            </a:r>
            <a:r>
              <a:rPr lang="en-GB" sz="6700" dirty="0" smtClean="0"/>
              <a:t> Care and </a:t>
            </a:r>
            <a:r>
              <a:rPr lang="en-GB" sz="6700" dirty="0" err="1" smtClean="0"/>
              <a:t>Covid</a:t>
            </a:r>
            <a:r>
              <a:rPr lang="en-GB" sz="6700" dirty="0" smtClean="0"/>
              <a:t> Protect model</a:t>
            </a:r>
            <a:endParaRPr lang="en-GB" sz="67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Covid-19 response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Housing - provision of emergency accommodation</a:t>
            </a:r>
          </a:p>
          <a:p>
            <a:r>
              <a:rPr lang="en-GB" dirty="0" smtClean="0"/>
              <a:t>Identifying + supporting most high risk – 240 patients identified</a:t>
            </a:r>
          </a:p>
          <a:p>
            <a:r>
              <a:rPr lang="en-GB" dirty="0" smtClean="0"/>
              <a:t>Outreach – including fast track onto OST</a:t>
            </a:r>
          </a:p>
          <a:p>
            <a:r>
              <a:rPr lang="en-GB" dirty="0" smtClean="0"/>
              <a:t>Intermediary care unit</a:t>
            </a:r>
          </a:p>
          <a:p>
            <a:r>
              <a:rPr lang="en-GB" dirty="0" smtClean="0"/>
              <a:t>Volunteering + Education</a:t>
            </a:r>
          </a:p>
          <a:p>
            <a:r>
              <a:rPr lang="en-GB" dirty="0" smtClean="0"/>
              <a:t>Residential Managed Alcohol Programme - pending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Housing response</a:t>
            </a:r>
            <a:endParaRPr lang="en-GB" dirty="0"/>
          </a:p>
        </p:txBody>
      </p:sp>
      <p:sp>
        <p:nvSpPr>
          <p:cNvPr id="3" name="Content Placeholder 2"/>
          <p:cNvSpPr>
            <a:spLocks noGrp="1"/>
          </p:cNvSpPr>
          <p:nvPr>
            <p:ph idx="1"/>
          </p:nvPr>
        </p:nvSpPr>
        <p:spPr/>
        <p:txBody>
          <a:bodyPr/>
          <a:lstStyle/>
          <a:p>
            <a:r>
              <a:rPr lang="en-GB" dirty="0" smtClean="0"/>
              <a:t>Since March 560 individuals accommodated</a:t>
            </a:r>
          </a:p>
          <a:p>
            <a:r>
              <a:rPr lang="en-GB" dirty="0" smtClean="0"/>
              <a:t>Partnership between Local Authority + 3</a:t>
            </a:r>
            <a:r>
              <a:rPr lang="en-GB" baseline="30000" dirty="0" smtClean="0"/>
              <a:t>rd</a:t>
            </a:r>
            <a:r>
              <a:rPr lang="en-GB" dirty="0" smtClean="0"/>
              <a:t> </a:t>
            </a:r>
            <a:r>
              <a:rPr lang="en-GB" dirty="0" smtClean="0"/>
              <a:t>sector – </a:t>
            </a:r>
            <a:r>
              <a:rPr lang="en-GB" dirty="0" err="1" smtClean="0"/>
              <a:t>Streetwork</a:t>
            </a:r>
            <a:r>
              <a:rPr lang="en-GB" dirty="0" smtClean="0"/>
              <a:t> and Bethany</a:t>
            </a:r>
            <a:endParaRPr lang="en-GB" dirty="0" smtClean="0"/>
          </a:p>
          <a:p>
            <a:r>
              <a:rPr lang="en-GB" dirty="0" smtClean="0"/>
              <a:t>Close working with Public Health/Health Protection – Testing + </a:t>
            </a:r>
            <a:r>
              <a:rPr lang="en-GB" dirty="0" smtClean="0"/>
              <a:t>Isolating </a:t>
            </a:r>
            <a:r>
              <a:rPr lang="en-GB" dirty="0" smtClean="0"/>
              <a:t>+ </a:t>
            </a:r>
            <a:r>
              <a:rPr lang="en-GB" dirty="0" err="1" smtClean="0"/>
              <a:t>Cohorting</a:t>
            </a:r>
            <a:r>
              <a:rPr lang="en-GB" dirty="0" smtClean="0"/>
              <a:t> pathway</a:t>
            </a:r>
          </a:p>
          <a:p>
            <a:r>
              <a:rPr lang="en-GB" dirty="0" err="1" smtClean="0"/>
              <a:t>Covid</a:t>
            </a:r>
            <a:r>
              <a:rPr lang="en-GB" dirty="0" smtClean="0"/>
              <a:t> care unit</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501</TotalTime>
  <Words>947</Words>
  <Application>Microsoft Office PowerPoint</Application>
  <PresentationFormat>On-screen Show (4:3)</PresentationFormat>
  <Paragraphs>119</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Homelessness and Covid-19 – ‘not to let a pandemic go to waste’</vt:lpstr>
      <vt:lpstr> The Conditions of the Working Classes in England </vt:lpstr>
      <vt:lpstr>Who are the severely marginalised in our society?</vt:lpstr>
      <vt:lpstr>Severe and multiple disadvantage</vt:lpstr>
      <vt:lpstr>Burden of Disease  </vt:lpstr>
      <vt:lpstr>Ultimate Burden</vt:lpstr>
      <vt:lpstr>Triage-Assess-Cohort-Care Al Story and Andrew Hayward, Centre for Inclusion Health, UCL. March’20</vt:lpstr>
      <vt:lpstr>Covid-19 response</vt:lpstr>
      <vt:lpstr>Housing response</vt:lpstr>
      <vt:lpstr>Outreach</vt:lpstr>
      <vt:lpstr>Intermediary care unit</vt:lpstr>
      <vt:lpstr>Managed Alcohol Programme (MAP)</vt:lpstr>
      <vt:lpstr>Volunteering</vt:lpstr>
      <vt:lpstr>COVID-19 Inequalities (Disparities)</vt:lpstr>
      <vt:lpstr>Going forward</vt:lpstr>
      <vt:lpstr>Reflections</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Homelessness and Covid – ‘not to let a pandemic go to waste’</dc:title>
  <dc:creator>Budd, John</dc:creator>
  <cp:lastModifiedBy>John.Budd</cp:lastModifiedBy>
  <cp:revision>67</cp:revision>
  <dcterms:created xsi:type="dcterms:W3CDTF">2006-08-16T00:00:00Z</dcterms:created>
  <dcterms:modified xsi:type="dcterms:W3CDTF">2020-06-23T10:26:04Z</dcterms:modified>
</cp:coreProperties>
</file>